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87" r:id="rId2"/>
    <p:sldId id="257" r:id="rId3"/>
    <p:sldId id="267" r:id="rId4"/>
    <p:sldId id="275" r:id="rId5"/>
    <p:sldId id="274" r:id="rId6"/>
    <p:sldId id="276" r:id="rId7"/>
    <p:sldId id="292" r:id="rId8"/>
    <p:sldId id="293" r:id="rId9"/>
    <p:sldId id="294" r:id="rId10"/>
    <p:sldId id="295" r:id="rId11"/>
    <p:sldId id="278" r:id="rId12"/>
    <p:sldId id="279" r:id="rId13"/>
    <p:sldId id="307" r:id="rId14"/>
    <p:sldId id="280" r:id="rId15"/>
    <p:sldId id="281" r:id="rId16"/>
    <p:sldId id="296" r:id="rId17"/>
    <p:sldId id="297" r:id="rId18"/>
    <p:sldId id="298" r:id="rId19"/>
    <p:sldId id="303" r:id="rId20"/>
    <p:sldId id="299" r:id="rId21"/>
    <p:sldId id="300" r:id="rId22"/>
    <p:sldId id="301" r:id="rId23"/>
    <p:sldId id="302" r:id="rId24"/>
    <p:sldId id="283" r:id="rId25"/>
    <p:sldId id="289" r:id="rId26"/>
    <p:sldId id="308" r:id="rId27"/>
    <p:sldId id="284" r:id="rId28"/>
    <p:sldId id="285" r:id="rId29"/>
    <p:sldId id="304" r:id="rId30"/>
    <p:sldId id="309" r:id="rId31"/>
    <p:sldId id="305" r:id="rId32"/>
    <p:sldId id="306" r:id="rId33"/>
    <p:sldId id="288" r:id="rId34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C0FE"/>
    <a:srgbClr val="3BF178"/>
    <a:srgbClr val="FD4E9B"/>
    <a:srgbClr val="FFCE63"/>
    <a:srgbClr val="FFFF00"/>
    <a:srgbClr val="7ACDEF"/>
    <a:srgbClr val="10316B"/>
    <a:srgbClr val="F5E180"/>
    <a:srgbClr val="EECC2C"/>
    <a:srgbClr val="F7AF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41" autoAdjust="0"/>
    <p:restoredTop sz="93447" autoAdjust="0"/>
  </p:normalViewPr>
  <p:slideViewPr>
    <p:cSldViewPr snapToGrid="0">
      <p:cViewPr varScale="1">
        <p:scale>
          <a:sx n="86" d="100"/>
          <a:sy n="86" d="100"/>
        </p:scale>
        <p:origin x="46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A6AF5-831E-46C4-9F1C-73DDC9C426B8}" type="datetimeFigureOut">
              <a:rPr lang="zh-CN" altLang="en-US" smtClean="0"/>
              <a:t>2017/4/26 Wednesday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49E6AE-5311-4656-80F3-9BC2B9CC8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76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3737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1731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170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914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61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17892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297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6870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这里要加一个甘特图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2551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8172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854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5861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3147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这里要加一个甘特图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907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874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9599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634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136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2996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0971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464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2E8FAC-09E8-4CDC-931D-16D47FF9AB14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5708DA-E7C9-4D59-BCD5-E8820096AEC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182615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2C4295-C4A0-406B-BB63-66B0BE627362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29BAA0-ECC1-4AC7-BB61-322B584C7CC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80246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7EBB71-8668-4FF0-900C-FC366E69E50C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5AB78B-2067-4B3C-8B65-FD86989F8B2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392474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1513CD-83A1-43AF-B44F-B251E4DFF46A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3E9DB4-509B-4C37-BA49-547661F284C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333770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F9FCE7-E80B-4959-90F9-52F4971DED2D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ED3DC4-2290-4545-862C-A9654EDA8D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088152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C4B994-B859-49BB-8487-3A50076D4844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DEC75C-C395-4AE4-B247-B62D07C0603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919795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5483E7-0F3B-4F87-86A3-4600C7146450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997C9A-8F16-49FB-A8A4-5AEF9DD791D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1204255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693C21-45A9-4EB2-859F-D3606E8737CB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237148-2E8B-4FD0-B44D-C28E447A8BC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1850499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8BB3E1-8019-496A-9EE5-7C51DDC4CEA3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293A0E-0F68-4C0D-9242-0A69253576D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885675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ACC71D-3B32-470C-954E-0E65EAD7E730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F43529-2ABD-4120-B0A4-8FD85E6DD17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0993389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9BD937-4F47-4604-9845-8882E86EFAAF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75D5DC-6D62-4A62-84D8-7D914E0094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37232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9114AE25-39F6-4616-A29E-95F0383BEB48}" type="datetimeFigureOut">
              <a:rPr lang="zh-CN" altLang="en-US"/>
              <a:pPr>
                <a:defRPr/>
              </a:pPr>
              <a:t>2017/4/26 Wednesday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BF17CA39-1D74-4AB6-B52B-DDA73542EAD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hdphoto" Target="../media/hdphoto2.wdp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jpg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7.png"/><Relationship Id="rId7" Type="http://schemas.openxmlformats.org/officeDocument/2006/relationships/image" Target="../media/image39.png"/><Relationship Id="rId12" Type="http://schemas.openxmlformats.org/officeDocument/2006/relationships/image" Target="../media/image4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microsoft.com/office/2007/relationships/hdphoto" Target="../media/hdphoto2.wdp"/><Relationship Id="rId9" Type="http://schemas.openxmlformats.org/officeDocument/2006/relationships/image" Target="../media/image4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png"/><Relationship Id="rId4" Type="http://schemas.microsoft.com/office/2007/relationships/hdphoto" Target="../media/hdphoto2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microsoft.com/office/2007/relationships/hdphoto" Target="../media/hdphoto2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4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等腰三角形 3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grpSp>
        <p:nvGrpSpPr>
          <p:cNvPr id="4102" name="组合 4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7" name="矩形 6"/>
          <p:cNvSpPr/>
          <p:nvPr/>
        </p:nvSpPr>
        <p:spPr bwMode="auto">
          <a:xfrm>
            <a:off x="3228230" y="1451729"/>
            <a:ext cx="6516795" cy="4034672"/>
          </a:xfrm>
          <a:prstGeom prst="rect">
            <a:avLst/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38267" y="1903891"/>
            <a:ext cx="6234112" cy="2369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b="1" dirty="0">
                <a:solidFill>
                  <a:srgbClr val="F7AF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Sharing-bicycle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60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需求分析和设计报告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364775" y="4393049"/>
            <a:ext cx="4160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更安全、更人性化的共享单车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2902226" y="1144987"/>
            <a:ext cx="6655241" cy="4150581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954585" y="4804251"/>
            <a:ext cx="3318235" cy="437440"/>
            <a:chOff x="4996206" y="4624754"/>
            <a:chExt cx="3318235" cy="437440"/>
          </a:xfrm>
        </p:grpSpPr>
        <p:sp>
          <p:nvSpPr>
            <p:cNvPr id="2" name="文本框 1"/>
            <p:cNvSpPr txBox="1"/>
            <p:nvPr/>
          </p:nvSpPr>
          <p:spPr>
            <a:xfrm>
              <a:off x="4996206" y="4694548"/>
              <a:ext cx="3318235" cy="367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第十一小组</a:t>
              </a:r>
              <a:r>
                <a:rPr lang="en-US" altLang="zh-CN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| </a:t>
              </a:r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黎文彬 宋羽珩</a:t>
              </a:r>
            </a:p>
          </p:txBody>
        </p:sp>
        <p:cxnSp>
          <p:nvCxnSpPr>
            <p:cNvPr id="4" name="直接连接符 3"/>
            <p:cNvCxnSpPr/>
            <p:nvPr/>
          </p:nvCxnSpPr>
          <p:spPr bwMode="auto">
            <a:xfrm>
              <a:off x="5152292" y="4624754"/>
              <a:ext cx="2989385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4959318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7534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4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7" y="425450"/>
            <a:ext cx="672013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行为分析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系统状态图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1" name="直接连接符 40"/>
          <p:cNvCxnSpPr>
            <a:cxnSpLocks/>
            <a:endCxn id="64" idx="1"/>
          </p:cNvCxnSpPr>
          <p:nvPr/>
        </p:nvCxnSpPr>
        <p:spPr bwMode="auto">
          <a:xfrm flipV="1">
            <a:off x="4808960" y="5258620"/>
            <a:ext cx="97931" cy="2053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6" name="矩形 155"/>
          <p:cNvSpPr/>
          <p:nvPr/>
        </p:nvSpPr>
        <p:spPr bwMode="auto">
          <a:xfrm>
            <a:off x="-202223" y="1305031"/>
            <a:ext cx="12529038" cy="526282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9275" y="3174400"/>
            <a:ext cx="3577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以下还是以</a:t>
            </a: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为例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67773" y="2681486"/>
            <a:ext cx="2825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本项目有</a:t>
            </a: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状态图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939030" y="5883624"/>
            <a:ext cx="2029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状态图</a:t>
            </a: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3803" y="1376095"/>
            <a:ext cx="8542100" cy="4396829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 bwMode="auto">
          <a:xfrm>
            <a:off x="379275" y="3729389"/>
            <a:ext cx="32899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60117634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4845304" y="2969260"/>
            <a:ext cx="5387791" cy="92333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需求规格说明书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941687" y="2872628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</a:p>
        </p:txBody>
      </p:sp>
    </p:spTree>
    <p:extLst>
      <p:ext uri="{BB962C8B-B14F-4D97-AF65-F5344CB8AC3E}">
        <p14:creationId xmlns:p14="http://schemas.microsoft.com/office/powerpoint/2010/main" val="29721384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59239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需求规格说明书内容介绍</a:t>
            </a: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文本框 3" hidden="1"/>
          <p:cNvSpPr txBox="1"/>
          <p:nvPr/>
        </p:nvSpPr>
        <p:spPr>
          <a:xfrm>
            <a:off x="638310" y="1054122"/>
            <a:ext cx="3606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主要任务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3385" y="1596312"/>
            <a:ext cx="3887846" cy="4266154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5917070" y="1547373"/>
            <a:ext cx="4702866" cy="4393325"/>
            <a:chOff x="5917070" y="1547373"/>
            <a:chExt cx="4702866" cy="4393325"/>
          </a:xfrm>
        </p:grpSpPr>
        <p:grpSp>
          <p:nvGrpSpPr>
            <p:cNvPr id="2" name="组合 1"/>
            <p:cNvGrpSpPr/>
            <p:nvPr/>
          </p:nvGrpSpPr>
          <p:grpSpPr>
            <a:xfrm>
              <a:off x="6217656" y="1547373"/>
              <a:ext cx="4402280" cy="4393325"/>
              <a:chOff x="6217656" y="1547373"/>
              <a:chExt cx="4402280" cy="4393325"/>
            </a:xfrm>
          </p:grpSpPr>
          <p:sp>
            <p:nvSpPr>
              <p:cNvPr id="16" name="矩形 15"/>
              <p:cNvSpPr/>
              <p:nvPr/>
            </p:nvSpPr>
            <p:spPr bwMode="auto">
              <a:xfrm>
                <a:off x="6217656" y="1547373"/>
                <a:ext cx="4402280" cy="439332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6538455" y="1797524"/>
                <a:ext cx="3812169" cy="3831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Sharing-bicycle-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共享单车的需求规格说明书按照软件需求编制指南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国家标准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编写，将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需求分析阶段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的所有成果进行总结，总结了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sharing-bicycle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用户特点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应用目标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，规定了每一个功能的输入输出等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详细要求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，并且对软件的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性能要求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进行了明确量化，附上需求分析所得的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用例图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、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序列图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、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协作图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、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状态图</a:t>
                </a:r>
              </a:p>
            </p:txBody>
          </p:sp>
        </p:grpSp>
        <p:cxnSp>
          <p:nvCxnSpPr>
            <p:cNvPr id="18" name="直接连接符 17"/>
            <p:cNvCxnSpPr/>
            <p:nvPr/>
          </p:nvCxnSpPr>
          <p:spPr bwMode="auto">
            <a:xfrm>
              <a:off x="5917070" y="1547373"/>
              <a:ext cx="0" cy="439332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823188677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59239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需求规格说明书内容介绍</a:t>
            </a: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文本框 3" hidden="1"/>
          <p:cNvSpPr txBox="1"/>
          <p:nvPr/>
        </p:nvSpPr>
        <p:spPr>
          <a:xfrm>
            <a:off x="638310" y="1054122"/>
            <a:ext cx="3606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主要任务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6786" y="0"/>
            <a:ext cx="5834706" cy="70475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6785" y="0"/>
            <a:ext cx="5866889" cy="736498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2611" y="38114"/>
            <a:ext cx="5851063" cy="73825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6784" y="-65361"/>
            <a:ext cx="5850799" cy="735080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16783" y="-209832"/>
            <a:ext cx="5866892" cy="743557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16782" y="-17300"/>
            <a:ext cx="5858847" cy="717217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16781" y="-15744"/>
            <a:ext cx="5858847" cy="731372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16780" y="-89901"/>
            <a:ext cx="5850804" cy="7148362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2611" y="-47490"/>
            <a:ext cx="5834974" cy="733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008631"/>
      </p:ext>
    </p:extLst>
  </p:cSld>
  <p:clrMapOvr>
    <a:masterClrMapping/>
  </p:clrMapOvr>
  <p:transition spd="slow">
    <p:wip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xit" presetSubtype="1" accel="6667" decel="1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" dur="3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" dur="3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11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1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6" dur="3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3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6" dur="3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3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1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32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36" dur="3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3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4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4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3" fill="hold">
                          <p:stCondLst>
                            <p:cond delay="indefinite"/>
                          </p:stCondLst>
                          <p:childTnLst>
                            <p:par>
                              <p:cTn id="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6" dur="3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3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5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52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6" dur="3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3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61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62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3" fill="hold">
                          <p:stCondLst>
                            <p:cond delay="indefinite"/>
                          </p:stCondLst>
                          <p:childTnLst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6" dur="3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3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1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72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3" fill="hold">
                          <p:stCondLst>
                            <p:cond delay="indefinite"/>
                          </p:stCondLst>
                          <p:childTnLst>
                            <p:par>
                              <p:cTn id="7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6" dur="3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3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8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2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3" fill="hold">
                          <p:stCondLst>
                            <p:cond delay="indefinite"/>
                          </p:stCondLst>
                          <p:childTnLst>
                            <p:par>
                              <p:cTn id="8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6" dur="3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3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xit" presetSubtype="1" accel="6667" decel="1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" dur="3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" dur="3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6" dur="3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3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6" dur="3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3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36" dur="3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3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3" fill="hold">
                          <p:stCondLst>
                            <p:cond delay="indefinite"/>
                          </p:stCondLst>
                          <p:childTnLst>
                            <p:par>
                              <p:cTn id="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6" dur="3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3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6" dur="3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3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3" fill="hold">
                          <p:stCondLst>
                            <p:cond delay="indefinite"/>
                          </p:stCondLst>
                          <p:childTnLst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6" dur="3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3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3" fill="hold">
                          <p:stCondLst>
                            <p:cond delay="indefinite"/>
                          </p:stCondLst>
                          <p:childTnLst>
                            <p:par>
                              <p:cTn id="7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6" dur="3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3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3" fill="hold">
                          <p:stCondLst>
                            <p:cond delay="indefinite"/>
                          </p:stCondLst>
                          <p:childTnLst>
                            <p:par>
                              <p:cTn id="8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5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6" dur="3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3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4353813" y="2940318"/>
            <a:ext cx="5190568" cy="92333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181534" y="2847985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713084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0635" y="-4531"/>
            <a:ext cx="6266335" cy="701493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58838" y="2886928"/>
            <a:ext cx="39953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数据库模式设计</a:t>
            </a:r>
            <a:endParaRPr lang="zh-CN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 bwMode="auto">
          <a:xfrm>
            <a:off x="717122" y="3594814"/>
            <a:ext cx="401692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65437230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矩形 21"/>
          <p:cNvSpPr/>
          <p:nvPr/>
        </p:nvSpPr>
        <p:spPr bwMode="auto">
          <a:xfrm>
            <a:off x="-202223" y="887115"/>
            <a:ext cx="12529038" cy="5680739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2833732" y="966101"/>
            <a:ext cx="7404445" cy="3396343"/>
            <a:chOff x="2614657" y="751115"/>
            <a:chExt cx="7404445" cy="3396343"/>
          </a:xfrm>
        </p:grpSpPr>
        <p:sp>
          <p:nvSpPr>
            <p:cNvPr id="2" name="矩形 1"/>
            <p:cNvSpPr/>
            <p:nvPr/>
          </p:nvSpPr>
          <p:spPr bwMode="auto">
            <a:xfrm>
              <a:off x="5132613" y="2275114"/>
              <a:ext cx="3216730" cy="187234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AppServer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3" name="矩形 2"/>
            <p:cNvSpPr/>
            <p:nvPr/>
          </p:nvSpPr>
          <p:spPr bwMode="auto">
            <a:xfrm>
              <a:off x="9082929" y="3429001"/>
              <a:ext cx="936173" cy="71845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2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DB</a:t>
              </a:r>
              <a:endParaRPr kumimoji="0" lang="zh-CN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4" name="左右箭头 3"/>
            <p:cNvSpPr/>
            <p:nvPr/>
          </p:nvSpPr>
          <p:spPr bwMode="auto">
            <a:xfrm>
              <a:off x="8141316" y="3897086"/>
              <a:ext cx="1036539" cy="195943"/>
            </a:xfrm>
            <a:prstGeom prst="leftRightArrow">
              <a:avLst>
                <a:gd name="adj1" fmla="val 47754"/>
                <a:gd name="adj2" fmla="val 50000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0" name="左右箭头 9"/>
            <p:cNvSpPr/>
            <p:nvPr/>
          </p:nvSpPr>
          <p:spPr bwMode="auto">
            <a:xfrm>
              <a:off x="8163087" y="3537858"/>
              <a:ext cx="1036539" cy="195943"/>
            </a:xfrm>
            <a:prstGeom prst="leftRightArrow">
              <a:avLst>
                <a:gd name="adj1" fmla="val 47754"/>
                <a:gd name="adj2" fmla="val 50000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5" name="矩形 4"/>
            <p:cNvSpPr/>
            <p:nvPr/>
          </p:nvSpPr>
          <p:spPr bwMode="auto">
            <a:xfrm>
              <a:off x="2614657" y="2805794"/>
              <a:ext cx="1828800" cy="81098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client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cxnSp>
          <p:nvCxnSpPr>
            <p:cNvPr id="7" name="直接箭头连接符 6"/>
            <p:cNvCxnSpPr/>
            <p:nvPr/>
          </p:nvCxnSpPr>
          <p:spPr bwMode="auto">
            <a:xfrm>
              <a:off x="5132614" y="2275114"/>
              <a:ext cx="1828800" cy="18288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直接箭头连接符 11"/>
            <p:cNvCxnSpPr>
              <a:stCxn id="5" idx="3"/>
              <a:endCxn id="2" idx="1"/>
            </p:cNvCxnSpPr>
            <p:nvPr/>
          </p:nvCxnSpPr>
          <p:spPr bwMode="auto">
            <a:xfrm>
              <a:off x="4443457" y="3211286"/>
              <a:ext cx="68915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3" name="矩形 12"/>
            <p:cNvSpPr/>
            <p:nvPr/>
          </p:nvSpPr>
          <p:spPr bwMode="auto">
            <a:xfrm>
              <a:off x="5689608" y="751115"/>
              <a:ext cx="2102739" cy="84364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bicycle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cxnSp>
          <p:nvCxnSpPr>
            <p:cNvPr id="15" name="直接箭头连接符 14"/>
            <p:cNvCxnSpPr>
              <a:stCxn id="13" idx="2"/>
              <a:endCxn id="2" idx="0"/>
            </p:cNvCxnSpPr>
            <p:nvPr/>
          </p:nvCxnSpPr>
          <p:spPr bwMode="auto">
            <a:xfrm>
              <a:off x="6740978" y="1594759"/>
              <a:ext cx="0" cy="68035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0" name="矩形 19"/>
            <p:cNvSpPr/>
            <p:nvPr/>
          </p:nvSpPr>
          <p:spPr bwMode="auto">
            <a:xfrm>
              <a:off x="5410200" y="2824845"/>
              <a:ext cx="1330778" cy="59871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lang="en-US" altLang="zh-CN" dirty="0"/>
                <a:t>User info server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21" name="矩形 20"/>
            <p:cNvSpPr/>
            <p:nvPr/>
          </p:nvSpPr>
          <p:spPr bwMode="auto">
            <a:xfrm>
              <a:off x="6922414" y="2824845"/>
              <a:ext cx="1218902" cy="59871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Bicycle info server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27" name="矩形 26"/>
            <p:cNvSpPr/>
            <p:nvPr/>
          </p:nvSpPr>
          <p:spPr bwMode="auto">
            <a:xfrm>
              <a:off x="2732314" y="3230337"/>
              <a:ext cx="1164772" cy="307521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rPr>
                <a:t>analysis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 rot="10800000" flipV="1">
            <a:off x="4688888" y="5753583"/>
            <a:ext cx="4675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系统架构图</a:t>
            </a:r>
          </a:p>
        </p:txBody>
      </p:sp>
      <p:cxnSp>
        <p:nvCxnSpPr>
          <p:cNvPr id="14" name="直接连接符 13"/>
          <p:cNvCxnSpPr>
            <a:cxnSpLocks/>
          </p:cNvCxnSpPr>
          <p:nvPr/>
        </p:nvCxnSpPr>
        <p:spPr bwMode="auto">
          <a:xfrm>
            <a:off x="5231757" y="6292002"/>
            <a:ext cx="364690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877366620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 bwMode="auto">
          <a:xfrm>
            <a:off x="-97536" y="1114425"/>
            <a:ext cx="12289536" cy="535305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/>
          <a:srcRect b="6400"/>
          <a:stretch/>
        </p:blipFill>
        <p:spPr>
          <a:xfrm>
            <a:off x="434641" y="1495830"/>
            <a:ext cx="11430991" cy="497164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868853" y="1114127"/>
            <a:ext cx="3080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构件图</a:t>
            </a:r>
          </a:p>
        </p:txBody>
      </p:sp>
      <p:cxnSp>
        <p:nvCxnSpPr>
          <p:cNvPr id="6" name="直接连接符 5"/>
          <p:cNvCxnSpPr>
            <a:cxnSpLocks/>
          </p:cNvCxnSpPr>
          <p:nvPr/>
        </p:nvCxnSpPr>
        <p:spPr bwMode="auto">
          <a:xfrm>
            <a:off x="5509549" y="1637347"/>
            <a:ext cx="2002421" cy="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46382212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 bwMode="auto">
          <a:xfrm>
            <a:off x="-195309" y="994299"/>
            <a:ext cx="12387309" cy="569946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6607" y="1264016"/>
            <a:ext cx="8612698" cy="516003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92627" y="1264016"/>
            <a:ext cx="3080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部署图</a:t>
            </a:r>
          </a:p>
        </p:txBody>
      </p:sp>
      <p:cxnSp>
        <p:nvCxnSpPr>
          <p:cNvPr id="10" name="直接连接符 9"/>
          <p:cNvCxnSpPr>
            <a:cxnSpLocks/>
          </p:cNvCxnSpPr>
          <p:nvPr/>
        </p:nvCxnSpPr>
        <p:spPr bwMode="auto">
          <a:xfrm>
            <a:off x="5131744" y="1787236"/>
            <a:ext cx="2002421" cy="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691281169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-195309" y="994299"/>
            <a:ext cx="12387309" cy="569946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3483" y="1236456"/>
            <a:ext cx="8422750" cy="48159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文本框 1"/>
          <p:cNvSpPr txBox="1"/>
          <p:nvPr/>
        </p:nvSpPr>
        <p:spPr>
          <a:xfrm>
            <a:off x="4664529" y="5928453"/>
            <a:ext cx="3080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系统结构图</a:t>
            </a:r>
          </a:p>
        </p:txBody>
      </p:sp>
      <p:cxnSp>
        <p:nvCxnSpPr>
          <p:cNvPr id="10" name="直接连接符 9"/>
          <p:cNvCxnSpPr>
            <a:cxnSpLocks/>
          </p:cNvCxnSpPr>
          <p:nvPr/>
        </p:nvCxnSpPr>
        <p:spPr bwMode="auto">
          <a:xfrm>
            <a:off x="5203646" y="6373080"/>
            <a:ext cx="2002421" cy="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4751720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 bwMode="auto">
          <a:xfrm>
            <a:off x="0" y="1773349"/>
            <a:ext cx="12192000" cy="4873658"/>
          </a:xfrm>
          <a:prstGeom prst="rect">
            <a:avLst/>
          </a:prstGeom>
          <a:solidFill>
            <a:schemeClr val="bg2">
              <a:lumMod val="10000"/>
              <a:alpha val="8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dist="35921" dir="2700000" algn="ctr" rotWithShape="0">
              <a:schemeClr val="bg2"/>
            </a:outerShdw>
            <a:softEdge rad="0"/>
          </a:effectLst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dirty="0"/>
          </a:p>
        </p:txBody>
      </p:sp>
      <p:grpSp>
        <p:nvGrpSpPr>
          <p:cNvPr id="3078" name="组合 12"/>
          <p:cNvGrpSpPr>
            <a:grpSpLocks/>
          </p:cNvGrpSpPr>
          <p:nvPr/>
        </p:nvGrpSpPr>
        <p:grpSpPr bwMode="auto">
          <a:xfrm>
            <a:off x="3646488" y="417513"/>
            <a:ext cx="5000625" cy="1001712"/>
            <a:chOff x="311150" y="668338"/>
            <a:chExt cx="5000625" cy="1001789"/>
          </a:xfrm>
        </p:grpSpPr>
        <p:sp>
          <p:nvSpPr>
            <p:cNvPr id="3111" name="文本框 15"/>
            <p:cNvSpPr txBox="1">
              <a:spLocks noChangeArrowheads="1"/>
            </p:cNvSpPr>
            <p:nvPr/>
          </p:nvSpPr>
          <p:spPr bwMode="auto">
            <a:xfrm>
              <a:off x="311150" y="668338"/>
              <a:ext cx="500062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5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</a:t>
              </a:r>
              <a:endParaRPr lang="zh-CN" altLang="en-US" sz="5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12" name="直接连接符 17"/>
            <p:cNvCxnSpPr>
              <a:cxnSpLocks noChangeShapeType="1"/>
            </p:cNvCxnSpPr>
            <p:nvPr/>
          </p:nvCxnSpPr>
          <p:spPr bwMode="auto">
            <a:xfrm flipV="1">
              <a:off x="658410" y="1543127"/>
              <a:ext cx="4252913" cy="9525"/>
            </a:xfrm>
            <a:prstGeom prst="line">
              <a:avLst/>
            </a:prstGeom>
            <a:noFill/>
            <a:ln w="63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113" name="直接连接符 20"/>
            <p:cNvCxnSpPr>
              <a:cxnSpLocks noChangeShapeType="1"/>
            </p:cNvCxnSpPr>
            <p:nvPr/>
          </p:nvCxnSpPr>
          <p:spPr bwMode="auto">
            <a:xfrm>
              <a:off x="658410" y="1670127"/>
              <a:ext cx="4252913" cy="0"/>
            </a:xfrm>
            <a:prstGeom prst="line">
              <a:avLst/>
            </a:prstGeom>
            <a:noFill/>
            <a:ln w="571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079" name="组合 7"/>
          <p:cNvGrpSpPr>
            <a:grpSpLocks/>
          </p:cNvGrpSpPr>
          <p:nvPr/>
        </p:nvGrpSpPr>
        <p:grpSpPr bwMode="auto">
          <a:xfrm>
            <a:off x="5899510" y="1868365"/>
            <a:ext cx="165100" cy="4743450"/>
            <a:chOff x="5793502" y="1967264"/>
            <a:chExt cx="165492" cy="4744563"/>
          </a:xfrm>
        </p:grpSpPr>
        <p:sp>
          <p:nvSpPr>
            <p:cNvPr id="3109" name="矩形 2"/>
            <p:cNvSpPr>
              <a:spLocks noChangeArrowheads="1"/>
            </p:cNvSpPr>
            <p:nvPr/>
          </p:nvSpPr>
          <p:spPr bwMode="auto">
            <a:xfrm>
              <a:off x="5884168" y="1967264"/>
              <a:ext cx="74826" cy="47445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/>
            </a:p>
          </p:txBody>
        </p:sp>
        <p:cxnSp>
          <p:nvCxnSpPr>
            <p:cNvPr id="3110" name="直接连接符 5"/>
            <p:cNvCxnSpPr>
              <a:cxnSpLocks/>
            </p:cNvCxnSpPr>
            <p:nvPr/>
          </p:nvCxnSpPr>
          <p:spPr bwMode="auto">
            <a:xfrm flipH="1">
              <a:off x="5793502" y="1967264"/>
              <a:ext cx="3794" cy="4744563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80" name="组合 14"/>
          <p:cNvGrpSpPr>
            <a:grpSpLocks/>
          </p:cNvGrpSpPr>
          <p:nvPr/>
        </p:nvGrpSpPr>
        <p:grpSpPr bwMode="auto">
          <a:xfrm>
            <a:off x="1611583" y="2069602"/>
            <a:ext cx="4287930" cy="3276001"/>
            <a:chOff x="1726381" y="2336466"/>
            <a:chExt cx="4287230" cy="3275147"/>
          </a:xfrm>
        </p:grpSpPr>
        <p:grpSp>
          <p:nvGrpSpPr>
            <p:cNvPr id="3097" name="组合 1"/>
            <p:cNvGrpSpPr>
              <a:grpSpLocks/>
            </p:cNvGrpSpPr>
            <p:nvPr/>
          </p:nvGrpSpPr>
          <p:grpSpPr bwMode="auto">
            <a:xfrm>
              <a:off x="3845011" y="2336466"/>
              <a:ext cx="1914817" cy="584775"/>
              <a:chOff x="6807806" y="2391407"/>
              <a:chExt cx="2926599" cy="584775"/>
            </a:xfrm>
          </p:grpSpPr>
          <p:sp>
            <p:nvSpPr>
              <p:cNvPr id="3107" name="文本框 21"/>
              <p:cNvSpPr txBox="1">
                <a:spLocks noChangeArrowheads="1"/>
              </p:cNvSpPr>
              <p:nvPr/>
            </p:nvSpPr>
            <p:spPr bwMode="auto">
              <a:xfrm>
                <a:off x="8881918" y="2391407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</a:t>
                </a:r>
              </a:p>
            </p:txBody>
          </p:sp>
          <p:sp>
            <p:nvSpPr>
              <p:cNvPr id="3108" name="文本框 22"/>
              <p:cNvSpPr txBox="1">
                <a:spLocks noChangeArrowheads="1"/>
              </p:cNvSpPr>
              <p:nvPr/>
            </p:nvSpPr>
            <p:spPr bwMode="auto">
              <a:xfrm>
                <a:off x="6807806" y="2486985"/>
                <a:ext cx="2290453" cy="461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系统简介</a:t>
                </a:r>
              </a:p>
            </p:txBody>
          </p:sp>
        </p:grpSp>
        <p:grpSp>
          <p:nvGrpSpPr>
            <p:cNvPr id="3098" name="组合 67"/>
            <p:cNvGrpSpPr>
              <a:grpSpLocks/>
            </p:cNvGrpSpPr>
            <p:nvPr/>
          </p:nvGrpSpPr>
          <p:grpSpPr bwMode="auto">
            <a:xfrm>
              <a:off x="1726381" y="3612524"/>
              <a:ext cx="4062726" cy="584775"/>
              <a:chOff x="3545364" y="2403731"/>
              <a:chExt cx="6209454" cy="584775"/>
            </a:xfrm>
          </p:grpSpPr>
          <p:sp>
            <p:nvSpPr>
              <p:cNvPr id="3105" name="文本框 21"/>
              <p:cNvSpPr txBox="1">
                <a:spLocks noChangeArrowheads="1"/>
              </p:cNvSpPr>
              <p:nvPr/>
            </p:nvSpPr>
            <p:spPr bwMode="auto">
              <a:xfrm>
                <a:off x="8902331" y="2403731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3200" dirty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三</a:t>
                </a:r>
              </a:p>
            </p:txBody>
          </p:sp>
          <p:sp>
            <p:nvSpPr>
              <p:cNvPr id="3106" name="文本框 22"/>
              <p:cNvSpPr txBox="1">
                <a:spLocks noChangeArrowheads="1"/>
              </p:cNvSpPr>
              <p:nvPr/>
            </p:nvSpPr>
            <p:spPr bwMode="auto">
              <a:xfrm>
                <a:off x="3545364" y="2466242"/>
                <a:ext cx="5720377" cy="461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软件规格说明书内容介绍</a:t>
                </a:r>
                <a:endParaRPr lang="en-US" altLang="zh-CN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99" name="组合 73"/>
            <p:cNvGrpSpPr>
              <a:grpSpLocks/>
            </p:cNvGrpSpPr>
            <p:nvPr/>
          </p:nvGrpSpPr>
          <p:grpSpPr bwMode="auto">
            <a:xfrm>
              <a:off x="1999606" y="4870376"/>
              <a:ext cx="3748390" cy="584775"/>
              <a:chOff x="3962958" y="2387049"/>
              <a:chExt cx="5729022" cy="584775"/>
            </a:xfrm>
          </p:grpSpPr>
          <p:sp>
            <p:nvSpPr>
              <p:cNvPr id="3103" name="文本框 21"/>
              <p:cNvSpPr txBox="1">
                <a:spLocks noChangeArrowheads="1"/>
              </p:cNvSpPr>
              <p:nvPr/>
            </p:nvSpPr>
            <p:spPr bwMode="auto">
              <a:xfrm>
                <a:off x="8839493" y="2387049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3200" dirty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五</a:t>
                </a:r>
              </a:p>
            </p:txBody>
          </p:sp>
          <p:sp>
            <p:nvSpPr>
              <p:cNvPr id="3104" name="文本框 22"/>
              <p:cNvSpPr txBox="1">
                <a:spLocks noChangeArrowheads="1"/>
              </p:cNvSpPr>
              <p:nvPr/>
            </p:nvSpPr>
            <p:spPr bwMode="auto">
              <a:xfrm>
                <a:off x="3962958" y="2472218"/>
                <a:ext cx="5110960" cy="461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软件设计文档内容介绍</a:t>
                </a:r>
              </a:p>
            </p:txBody>
          </p:sp>
        </p:grpSp>
        <p:cxnSp>
          <p:nvCxnSpPr>
            <p:cNvPr id="3100" name="直接连接符 9"/>
            <p:cNvCxnSpPr>
              <a:cxnSpLocks/>
            </p:cNvCxnSpPr>
            <p:nvPr/>
          </p:nvCxnSpPr>
          <p:spPr bwMode="auto">
            <a:xfrm flipH="1">
              <a:off x="2913465" y="2939447"/>
              <a:ext cx="3100146" cy="0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01" name="直接连接符 83"/>
            <p:cNvCxnSpPr>
              <a:cxnSpLocks/>
            </p:cNvCxnSpPr>
            <p:nvPr/>
          </p:nvCxnSpPr>
          <p:spPr bwMode="auto">
            <a:xfrm flipH="1">
              <a:off x="2913465" y="4275531"/>
              <a:ext cx="3100144" cy="5159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02" name="直接连接符 84"/>
            <p:cNvCxnSpPr>
              <a:cxnSpLocks/>
            </p:cNvCxnSpPr>
            <p:nvPr/>
          </p:nvCxnSpPr>
          <p:spPr bwMode="auto">
            <a:xfrm flipH="1" flipV="1">
              <a:off x="2913465" y="5594104"/>
              <a:ext cx="3100144" cy="17509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81" name="组合 13"/>
          <p:cNvGrpSpPr>
            <a:grpSpLocks/>
          </p:cNvGrpSpPr>
          <p:nvPr/>
        </p:nvGrpSpPr>
        <p:grpSpPr bwMode="auto">
          <a:xfrm>
            <a:off x="5989961" y="2667406"/>
            <a:ext cx="4179757" cy="3240905"/>
            <a:chOff x="5771300" y="3092008"/>
            <a:chExt cx="4179075" cy="3240831"/>
          </a:xfrm>
        </p:grpSpPr>
        <p:grpSp>
          <p:nvGrpSpPr>
            <p:cNvPr id="3085" name="组合 64"/>
            <p:cNvGrpSpPr>
              <a:grpSpLocks/>
            </p:cNvGrpSpPr>
            <p:nvPr/>
          </p:nvGrpSpPr>
          <p:grpSpPr bwMode="auto">
            <a:xfrm>
              <a:off x="6653768" y="3092008"/>
              <a:ext cx="2979021" cy="584775"/>
              <a:chOff x="4734599" y="2465350"/>
              <a:chExt cx="4553124" cy="584775"/>
            </a:xfrm>
          </p:grpSpPr>
          <p:sp>
            <p:nvSpPr>
              <p:cNvPr id="3095" name="文本框 21"/>
              <p:cNvSpPr txBox="1">
                <a:spLocks noChangeArrowheads="1"/>
              </p:cNvSpPr>
              <p:nvPr/>
            </p:nvSpPr>
            <p:spPr bwMode="auto">
              <a:xfrm>
                <a:off x="4734599" y="2465350"/>
                <a:ext cx="841754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3200" dirty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二</a:t>
                </a:r>
              </a:p>
            </p:txBody>
          </p:sp>
          <p:sp>
            <p:nvSpPr>
              <p:cNvPr id="3096" name="文本框 22"/>
              <p:cNvSpPr txBox="1">
                <a:spLocks noChangeArrowheads="1"/>
              </p:cNvSpPr>
              <p:nvPr/>
            </p:nvSpPr>
            <p:spPr bwMode="auto">
              <a:xfrm>
                <a:off x="5661512" y="2503735"/>
                <a:ext cx="3626211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需求分析和建模</a:t>
                </a:r>
              </a:p>
            </p:txBody>
          </p:sp>
        </p:grpSp>
        <p:grpSp>
          <p:nvGrpSpPr>
            <p:cNvPr id="3086" name="组合 70"/>
            <p:cNvGrpSpPr>
              <a:grpSpLocks/>
            </p:cNvGrpSpPr>
            <p:nvPr/>
          </p:nvGrpSpPr>
          <p:grpSpPr bwMode="auto">
            <a:xfrm>
              <a:off x="6657484" y="4429513"/>
              <a:ext cx="3024896" cy="584775"/>
              <a:chOff x="4740275" y="2469703"/>
              <a:chExt cx="4623238" cy="584775"/>
            </a:xfrm>
          </p:grpSpPr>
          <p:sp>
            <p:nvSpPr>
              <p:cNvPr id="3093" name="文本框 21"/>
              <p:cNvSpPr txBox="1">
                <a:spLocks noChangeArrowheads="1"/>
              </p:cNvSpPr>
              <p:nvPr/>
            </p:nvSpPr>
            <p:spPr bwMode="auto">
              <a:xfrm>
                <a:off x="4740275" y="2469703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3200" dirty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四</a:t>
                </a:r>
              </a:p>
            </p:txBody>
          </p:sp>
          <p:sp>
            <p:nvSpPr>
              <p:cNvPr id="3094" name="文本框 22"/>
              <p:cNvSpPr txBox="1">
                <a:spLocks noChangeArrowheads="1"/>
              </p:cNvSpPr>
              <p:nvPr/>
            </p:nvSpPr>
            <p:spPr bwMode="auto">
              <a:xfrm>
                <a:off x="5610846" y="2551631"/>
                <a:ext cx="3752667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软件设计和建模</a:t>
                </a:r>
              </a:p>
            </p:txBody>
          </p:sp>
        </p:grpSp>
        <p:grpSp>
          <p:nvGrpSpPr>
            <p:cNvPr id="3087" name="组合 76"/>
            <p:cNvGrpSpPr>
              <a:grpSpLocks/>
            </p:cNvGrpSpPr>
            <p:nvPr/>
          </p:nvGrpSpPr>
          <p:grpSpPr bwMode="auto">
            <a:xfrm>
              <a:off x="6735898" y="5738422"/>
              <a:ext cx="2968029" cy="584775"/>
              <a:chOff x="4842039" y="2484022"/>
              <a:chExt cx="4536321" cy="584775"/>
            </a:xfrm>
          </p:grpSpPr>
          <p:sp>
            <p:nvSpPr>
              <p:cNvPr id="3091" name="文本框 21"/>
              <p:cNvSpPr txBox="1">
                <a:spLocks noChangeArrowheads="1"/>
              </p:cNvSpPr>
              <p:nvPr/>
            </p:nvSpPr>
            <p:spPr bwMode="auto">
              <a:xfrm>
                <a:off x="4842039" y="2484022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3200" dirty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六</a:t>
                </a:r>
              </a:p>
            </p:txBody>
          </p:sp>
          <p:sp>
            <p:nvSpPr>
              <p:cNvPr id="3092" name="文本框 22"/>
              <p:cNvSpPr txBox="1">
                <a:spLocks noChangeArrowheads="1"/>
              </p:cNvSpPr>
              <p:nvPr/>
            </p:nvSpPr>
            <p:spPr bwMode="auto">
              <a:xfrm>
                <a:off x="5642201" y="2506987"/>
                <a:ext cx="3736159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软件开发计划</a:t>
                </a:r>
              </a:p>
            </p:txBody>
          </p:sp>
        </p:grpSp>
        <p:cxnSp>
          <p:nvCxnSpPr>
            <p:cNvPr id="3088" name="直接连接符 85"/>
            <p:cNvCxnSpPr>
              <a:cxnSpLocks/>
            </p:cNvCxnSpPr>
            <p:nvPr/>
          </p:nvCxnSpPr>
          <p:spPr bwMode="auto">
            <a:xfrm flipH="1" flipV="1">
              <a:off x="5845936" y="3695127"/>
              <a:ext cx="3857990" cy="12836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89" name="直接连接符 86"/>
            <p:cNvCxnSpPr>
              <a:cxnSpLocks/>
            </p:cNvCxnSpPr>
            <p:nvPr/>
          </p:nvCxnSpPr>
          <p:spPr bwMode="auto">
            <a:xfrm flipH="1" flipV="1">
              <a:off x="5771300" y="5031641"/>
              <a:ext cx="3996224" cy="44707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90" name="直接连接符 87"/>
            <p:cNvCxnSpPr>
              <a:cxnSpLocks/>
            </p:cNvCxnSpPr>
            <p:nvPr/>
          </p:nvCxnSpPr>
          <p:spPr bwMode="auto">
            <a:xfrm flipH="1">
              <a:off x="5845935" y="6332839"/>
              <a:ext cx="4104440" cy="0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/GUI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077" y="1142692"/>
            <a:ext cx="2952857" cy="543008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8409" y="1085017"/>
            <a:ext cx="3046084" cy="55454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80968" y="1041088"/>
            <a:ext cx="3073822" cy="5589364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231494" y="2106592"/>
            <a:ext cx="1840374" cy="523220"/>
            <a:chOff x="231494" y="2106592"/>
            <a:chExt cx="1840374" cy="523220"/>
          </a:xfrm>
        </p:grpSpPr>
        <p:sp>
          <p:nvSpPr>
            <p:cNvPr id="2" name="矩形 1"/>
            <p:cNvSpPr/>
            <p:nvPr/>
          </p:nvSpPr>
          <p:spPr bwMode="auto">
            <a:xfrm>
              <a:off x="231494" y="2106592"/>
              <a:ext cx="463831" cy="463831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95325" y="2106592"/>
              <a:ext cx="13765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#</a:t>
              </a:r>
              <a:r>
                <a:rPr lang="en-US" altLang="zh-CN" sz="2800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ffffff</a:t>
              </a:r>
              <a:endParaRPr lang="zh-CN" altLang="en-US" sz="28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31058" y="2984963"/>
            <a:ext cx="2000739" cy="531964"/>
            <a:chOff x="257604" y="2109575"/>
            <a:chExt cx="2000739" cy="531964"/>
          </a:xfrm>
        </p:grpSpPr>
        <p:sp>
          <p:nvSpPr>
            <p:cNvPr id="14" name="矩形 13"/>
            <p:cNvSpPr/>
            <p:nvPr/>
          </p:nvSpPr>
          <p:spPr bwMode="auto">
            <a:xfrm>
              <a:off x="257604" y="2109575"/>
              <a:ext cx="463831" cy="463831"/>
            </a:xfrm>
            <a:prstGeom prst="rect">
              <a:avLst/>
            </a:prstGeom>
            <a:solidFill>
              <a:srgbClr val="26C0F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21871" y="2118319"/>
              <a:ext cx="15364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26C0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#26c0ff</a:t>
              </a:r>
              <a:endParaRPr lang="zh-CN" altLang="en-US" sz="2800" dirty="0" err="1">
                <a:solidFill>
                  <a:srgbClr val="26C0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31058" y="3848991"/>
            <a:ext cx="2000739" cy="531964"/>
            <a:chOff x="257604" y="2109575"/>
            <a:chExt cx="2000739" cy="531964"/>
          </a:xfrm>
        </p:grpSpPr>
        <p:sp>
          <p:nvSpPr>
            <p:cNvPr id="17" name="矩形 16"/>
            <p:cNvSpPr/>
            <p:nvPr/>
          </p:nvSpPr>
          <p:spPr bwMode="auto">
            <a:xfrm>
              <a:off x="257604" y="2109575"/>
              <a:ext cx="463831" cy="463831"/>
            </a:xfrm>
            <a:prstGeom prst="rect">
              <a:avLst/>
            </a:prstGeom>
            <a:solidFill>
              <a:srgbClr val="FD4E9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21871" y="2118319"/>
              <a:ext cx="15364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FD4E9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#fc4e9a</a:t>
              </a:r>
              <a:endParaRPr lang="zh-CN" altLang="en-US" sz="2800" dirty="0" err="1">
                <a:solidFill>
                  <a:srgbClr val="FD4E9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21863" y="4697633"/>
            <a:ext cx="2177583" cy="531964"/>
            <a:chOff x="257604" y="2109575"/>
            <a:chExt cx="2177583" cy="531964"/>
          </a:xfrm>
        </p:grpSpPr>
        <p:sp>
          <p:nvSpPr>
            <p:cNvPr id="20" name="矩形 19"/>
            <p:cNvSpPr/>
            <p:nvPr/>
          </p:nvSpPr>
          <p:spPr bwMode="auto">
            <a:xfrm>
              <a:off x="257604" y="2109575"/>
              <a:ext cx="463831" cy="463831"/>
            </a:xfrm>
            <a:prstGeom prst="rect">
              <a:avLst/>
            </a:prstGeom>
            <a:solidFill>
              <a:srgbClr val="3BF17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21871" y="2118319"/>
              <a:ext cx="17133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3BF17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#3cf178</a:t>
              </a:r>
              <a:endParaRPr lang="zh-CN" altLang="en-US" sz="2800" dirty="0" err="1">
                <a:solidFill>
                  <a:srgbClr val="3BF17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0553436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/GUI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9650" y="1312565"/>
            <a:ext cx="3110374" cy="5598673"/>
          </a:xfrm>
          <a:prstGeom prst="rect">
            <a:avLst/>
          </a:prstGeom>
          <a:solidFill>
            <a:srgbClr val="FD4E9B"/>
          </a:solidFill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4326" y="0"/>
            <a:ext cx="2775517" cy="69271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0195" y="1334267"/>
            <a:ext cx="3027018" cy="559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213502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功能模块设计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-195309" y="994298"/>
            <a:ext cx="12387309" cy="601610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3680" y="1080902"/>
            <a:ext cx="8344254" cy="592949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4587" y="3294462"/>
            <a:ext cx="1616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类图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5894" y="4152757"/>
            <a:ext cx="1625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26C0F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个类</a:t>
            </a:r>
          </a:p>
        </p:txBody>
      </p:sp>
      <p:cxnSp>
        <p:nvCxnSpPr>
          <p:cNvPr id="6" name="直接连接符 5"/>
          <p:cNvCxnSpPr>
            <a:cxnSpLocks/>
          </p:cNvCxnSpPr>
          <p:nvPr/>
        </p:nvCxnSpPr>
        <p:spPr bwMode="auto">
          <a:xfrm>
            <a:off x="184528" y="4045871"/>
            <a:ext cx="143708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073012138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970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功能模块设计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6029" y="3182034"/>
            <a:ext cx="2982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程序流程图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911" y="-55466"/>
            <a:ext cx="5003413" cy="7075391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 bwMode="auto">
          <a:xfrm>
            <a:off x="1169043" y="3935392"/>
            <a:ext cx="384279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104836718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3586008" y="2909980"/>
            <a:ext cx="7347856" cy="92333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软件设计文档内容介绍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698774" y="2790947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9314817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75670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软件设计文档内容介绍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838" y="1433347"/>
            <a:ext cx="4583841" cy="4968293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5917070" y="1547373"/>
            <a:ext cx="4702866" cy="4393325"/>
            <a:chOff x="5917070" y="1547373"/>
            <a:chExt cx="4702866" cy="4393325"/>
          </a:xfrm>
        </p:grpSpPr>
        <p:grpSp>
          <p:nvGrpSpPr>
            <p:cNvPr id="71" name="组合 70"/>
            <p:cNvGrpSpPr/>
            <p:nvPr/>
          </p:nvGrpSpPr>
          <p:grpSpPr>
            <a:xfrm>
              <a:off x="6217656" y="1547373"/>
              <a:ext cx="4402280" cy="4393325"/>
              <a:chOff x="6217656" y="1547373"/>
              <a:chExt cx="4402280" cy="4393325"/>
            </a:xfrm>
          </p:grpSpPr>
          <p:sp>
            <p:nvSpPr>
              <p:cNvPr id="73" name="矩形 72"/>
              <p:cNvSpPr/>
              <p:nvPr/>
            </p:nvSpPr>
            <p:spPr bwMode="auto">
              <a:xfrm>
                <a:off x="6217656" y="1547373"/>
                <a:ext cx="4402280" cy="439332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6624039" y="2349682"/>
                <a:ext cx="3812169" cy="30008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Sharing-bicycle-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共享单车的概要设计说明书按照软件需求编制指南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国家标准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编写，将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设计建模阶段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的所有成果进行总结，制成了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系统流程图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，设计了系统的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接口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和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模块组合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，详细记录了系统的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运行设计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、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数据结构设计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和</a:t>
                </a:r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出错处理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设计</a:t>
                </a:r>
              </a:p>
            </p:txBody>
          </p:sp>
        </p:grpSp>
        <p:cxnSp>
          <p:nvCxnSpPr>
            <p:cNvPr id="72" name="直接连接符 71"/>
            <p:cNvCxnSpPr/>
            <p:nvPr/>
          </p:nvCxnSpPr>
          <p:spPr bwMode="auto">
            <a:xfrm>
              <a:off x="5917070" y="1547373"/>
              <a:ext cx="0" cy="439332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007516360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" name="矩形 23"/>
          <p:cNvSpPr>
            <a:spLocks noChangeArrowheads="1"/>
          </p:cNvSpPr>
          <p:nvPr/>
        </p:nvSpPr>
        <p:spPr bwMode="auto">
          <a:xfrm>
            <a:off x="858838" y="425450"/>
            <a:ext cx="375670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软件设计文档内容介绍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4663" y="-14690"/>
            <a:ext cx="5573687" cy="7025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4308" y="0"/>
            <a:ext cx="5588650" cy="70250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14309" y="-26808"/>
            <a:ext cx="5595954" cy="706658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14308" y="41041"/>
            <a:ext cx="5573800" cy="702554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14307" y="89630"/>
            <a:ext cx="5573801" cy="694280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14065" y="15617"/>
            <a:ext cx="5588893" cy="706520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14065" y="83708"/>
            <a:ext cx="5596197" cy="700466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14064" y="-24364"/>
            <a:ext cx="5582306" cy="707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656059"/>
      </p:ext>
    </p:extLst>
  </p:cSld>
  <p:clrMapOvr>
    <a:masterClrMapping/>
  </p:clrMapOvr>
  <p:transition spd="slow">
    <p:wip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" dur="3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3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17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18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2" dur="3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3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2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32" dur="3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3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7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38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2" dur="3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3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47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48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9" fill="hold">
                          <p:stCondLst>
                            <p:cond delay="indefinite"/>
                          </p:stCondLst>
                          <p:childTnLst>
                            <p:par>
                              <p:cTn id="5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2" dur="3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3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57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58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2" dur="3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3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67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6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2" dur="3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3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7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7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2" dur="3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3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" dur="3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3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2" dur="3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3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32" dur="3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3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2" dur="3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3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9" fill="hold">
                          <p:stCondLst>
                            <p:cond delay="indefinite"/>
                          </p:stCondLst>
                          <p:childTnLst>
                            <p:par>
                              <p:cTn id="5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2" dur="3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3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2" dur="3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3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2" dur="3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3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" presetClass="exit" presetSubtype="1" decel="666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2" dur="3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3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4936157" y="3011974"/>
            <a:ext cx="5248839" cy="92333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软件开发计划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898933" y="2910758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六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5584036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开发计划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进展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76029" y="1181540"/>
            <a:ext cx="12468029" cy="47525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59213" y="6241405"/>
            <a:ext cx="5038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项目甘特图</a:t>
            </a:r>
          </a:p>
        </p:txBody>
      </p:sp>
    </p:spTree>
    <p:extLst>
      <p:ext uri="{BB962C8B-B14F-4D97-AF65-F5344CB8AC3E}">
        <p14:creationId xmlns:p14="http://schemas.microsoft.com/office/powerpoint/2010/main" val="1295306007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开发计划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完成情况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矩形 3"/>
          <p:cNvSpPr/>
          <p:nvPr/>
        </p:nvSpPr>
        <p:spPr bwMode="auto">
          <a:xfrm>
            <a:off x="2797629" y="1556657"/>
            <a:ext cx="6607628" cy="2830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2797629" y="2302257"/>
            <a:ext cx="6607628" cy="2830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3" name="矩形 22"/>
          <p:cNvSpPr/>
          <p:nvPr/>
        </p:nvSpPr>
        <p:spPr bwMode="auto">
          <a:xfrm>
            <a:off x="2797629" y="3047857"/>
            <a:ext cx="6607628" cy="2830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4" name="矩形 23"/>
          <p:cNvSpPr/>
          <p:nvPr/>
        </p:nvSpPr>
        <p:spPr bwMode="auto">
          <a:xfrm>
            <a:off x="2797629" y="3793457"/>
            <a:ext cx="6607628" cy="2830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2797629" y="4539057"/>
            <a:ext cx="6607628" cy="2830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7546" y="1480854"/>
            <a:ext cx="1508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开发计划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1097546" y="2252915"/>
            <a:ext cx="1508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</a:p>
        </p:txBody>
      </p:sp>
      <p:sp>
        <p:nvSpPr>
          <p:cNvPr id="28" name="矩形 27"/>
          <p:cNvSpPr/>
          <p:nvPr/>
        </p:nvSpPr>
        <p:spPr bwMode="auto">
          <a:xfrm>
            <a:off x="2797629" y="1556656"/>
            <a:ext cx="6607628" cy="283029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9" name="矩形 28"/>
          <p:cNvSpPr/>
          <p:nvPr/>
        </p:nvSpPr>
        <p:spPr bwMode="auto">
          <a:xfrm>
            <a:off x="2797629" y="2306766"/>
            <a:ext cx="6607628" cy="283029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44505" y="2984278"/>
            <a:ext cx="19111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制定需求清单</a:t>
            </a:r>
          </a:p>
        </p:txBody>
      </p:sp>
      <p:sp>
        <p:nvSpPr>
          <p:cNvPr id="31" name="矩形 30"/>
          <p:cNvSpPr/>
          <p:nvPr/>
        </p:nvSpPr>
        <p:spPr bwMode="auto">
          <a:xfrm>
            <a:off x="2797629" y="3047152"/>
            <a:ext cx="6607628" cy="283029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48941" y="3772307"/>
            <a:ext cx="2057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系统设计建模</a:t>
            </a:r>
          </a:p>
        </p:txBody>
      </p:sp>
      <p:sp>
        <p:nvSpPr>
          <p:cNvPr id="33" name="矩形 32"/>
          <p:cNvSpPr/>
          <p:nvPr/>
        </p:nvSpPr>
        <p:spPr bwMode="auto">
          <a:xfrm>
            <a:off x="2797629" y="3772307"/>
            <a:ext cx="6607628" cy="304179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44505" y="4512503"/>
            <a:ext cx="2057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客户端实现</a:t>
            </a:r>
          </a:p>
        </p:txBody>
      </p:sp>
      <p:sp>
        <p:nvSpPr>
          <p:cNvPr id="35" name="矩形 34"/>
          <p:cNvSpPr/>
          <p:nvPr/>
        </p:nvSpPr>
        <p:spPr bwMode="auto">
          <a:xfrm>
            <a:off x="2831808" y="5282549"/>
            <a:ext cx="6607628" cy="2830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36745" y="5229904"/>
            <a:ext cx="2057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服务端实现</a:t>
            </a:r>
          </a:p>
        </p:txBody>
      </p:sp>
      <p:sp>
        <p:nvSpPr>
          <p:cNvPr id="37" name="矩形 36"/>
          <p:cNvSpPr/>
          <p:nvPr/>
        </p:nvSpPr>
        <p:spPr bwMode="auto">
          <a:xfrm>
            <a:off x="2797629" y="4542164"/>
            <a:ext cx="2329542" cy="279922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8" name="矩形 37"/>
          <p:cNvSpPr/>
          <p:nvPr/>
        </p:nvSpPr>
        <p:spPr bwMode="auto">
          <a:xfrm>
            <a:off x="2816654" y="5284657"/>
            <a:ext cx="1939470" cy="280921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05309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1" grpId="0" animBg="1"/>
      <p:bldP spid="33" grpId="0" animBg="1"/>
      <p:bldP spid="37" grpId="0" animBg="1"/>
      <p:bldP spid="3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系统简介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</a:p>
        </p:txBody>
      </p:sp>
      <p:sp>
        <p:nvSpPr>
          <p:cNvPr id="7" name="等腰三角形 6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 bwMode="auto">
          <a:xfrm>
            <a:off x="-142875" y="1752600"/>
            <a:ext cx="12401550" cy="477882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文本框 3"/>
          <p:cNvSpPr txBox="1"/>
          <p:nvPr/>
        </p:nvSpPr>
        <p:spPr>
          <a:xfrm>
            <a:off x="2339811" y="2160746"/>
            <a:ext cx="1643872" cy="40011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</a:p>
        </p:txBody>
      </p:sp>
      <p:sp>
        <p:nvSpPr>
          <p:cNvPr id="5" name="矩形 4"/>
          <p:cNvSpPr/>
          <p:nvPr/>
        </p:nvSpPr>
        <p:spPr bwMode="auto">
          <a:xfrm>
            <a:off x="6019420" y="1752600"/>
            <a:ext cx="45719" cy="4778829"/>
          </a:xfrm>
          <a:prstGeom prst="rect">
            <a:avLst/>
          </a:prstGeom>
          <a:solidFill>
            <a:srgbClr val="FFFF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224620" y="2111515"/>
            <a:ext cx="1816434" cy="400110"/>
          </a:xfrm>
          <a:prstGeom prst="rect">
            <a:avLst/>
          </a:prstGeom>
          <a:noFill/>
          <a:ln>
            <a:solidFill>
              <a:srgbClr val="7ACDE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</a:t>
            </a:r>
          </a:p>
        </p:txBody>
      </p:sp>
      <p:sp>
        <p:nvSpPr>
          <p:cNvPr id="29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开发计划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完成情况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80384" y="2953800"/>
            <a:ext cx="3962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完场地图显示、定位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1150231" y="3504039"/>
            <a:ext cx="3962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自行车端模拟定位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1096285" y="4027177"/>
            <a:ext cx="3962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侧滑菜单实现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096285" y="4515809"/>
            <a:ext cx="3962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客户端界面实现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7151474" y="2874527"/>
            <a:ext cx="3962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登录和注册功能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7178847" y="3332515"/>
            <a:ext cx="3962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数据库连接实现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7178847" y="3856488"/>
            <a:ext cx="3962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车辆数据获取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7178847" y="4331189"/>
            <a:ext cx="3962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数据库基表构建</a:t>
            </a:r>
          </a:p>
        </p:txBody>
      </p:sp>
    </p:spTree>
    <p:extLst>
      <p:ext uri="{BB962C8B-B14F-4D97-AF65-F5344CB8AC3E}">
        <p14:creationId xmlns:p14="http://schemas.microsoft.com/office/powerpoint/2010/main" val="21921104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89821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开发计划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存在问题及对策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 bwMode="auto">
          <a:xfrm>
            <a:off x="-142875" y="1752600"/>
            <a:ext cx="12401550" cy="477882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文本框 3"/>
          <p:cNvSpPr txBox="1"/>
          <p:nvPr/>
        </p:nvSpPr>
        <p:spPr>
          <a:xfrm>
            <a:off x="1734768" y="2291548"/>
            <a:ext cx="1781318" cy="70788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对第三方库的调用不熟悉</a:t>
            </a:r>
          </a:p>
        </p:txBody>
      </p:sp>
      <p:sp>
        <p:nvSpPr>
          <p:cNvPr id="5" name="矩形 4"/>
          <p:cNvSpPr/>
          <p:nvPr/>
        </p:nvSpPr>
        <p:spPr bwMode="auto">
          <a:xfrm>
            <a:off x="6019420" y="1752600"/>
            <a:ext cx="45719" cy="4778829"/>
          </a:xfrm>
          <a:prstGeom prst="rect">
            <a:avLst/>
          </a:prstGeom>
          <a:solidFill>
            <a:srgbClr val="FFFF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439317" y="2346606"/>
            <a:ext cx="1455797" cy="707886"/>
          </a:xfrm>
          <a:prstGeom prst="rect">
            <a:avLst/>
          </a:prstGeom>
          <a:noFill/>
          <a:ln>
            <a:solidFill>
              <a:srgbClr val="7ACDE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多查阅技术大牛的博客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734768" y="3547093"/>
            <a:ext cx="1781318" cy="70788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实际开发时间过少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8439317" y="3547093"/>
            <a:ext cx="1869454" cy="707886"/>
          </a:xfrm>
          <a:prstGeom prst="rect">
            <a:avLst/>
          </a:prstGeom>
          <a:noFill/>
          <a:ln>
            <a:solidFill>
              <a:srgbClr val="7ACDE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利用周末及节假日进行开发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1734768" y="4855796"/>
            <a:ext cx="1781318" cy="40011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测试样本太少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439317" y="4746688"/>
            <a:ext cx="2068583" cy="707886"/>
          </a:xfrm>
          <a:prstGeom prst="rect">
            <a:avLst/>
          </a:prstGeom>
          <a:noFill/>
          <a:ln>
            <a:solidFill>
              <a:srgbClr val="7ACDE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邀请更多的安卓用户加入测试</a:t>
            </a:r>
          </a:p>
        </p:txBody>
      </p:sp>
    </p:spTree>
    <p:extLst>
      <p:ext uri="{BB962C8B-B14F-4D97-AF65-F5344CB8AC3E}">
        <p14:creationId xmlns:p14="http://schemas.microsoft.com/office/powerpoint/2010/main" val="2748318530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48452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开发计划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下一阶段的工作计划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7536" y="1106245"/>
            <a:ext cx="12289536" cy="520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90680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4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等腰三角形 3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grpSp>
        <p:nvGrpSpPr>
          <p:cNvPr id="4102" name="组合 4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7" name="矩形 6"/>
          <p:cNvSpPr/>
          <p:nvPr/>
        </p:nvSpPr>
        <p:spPr bwMode="auto">
          <a:xfrm>
            <a:off x="4628561" y="1451729"/>
            <a:ext cx="3978111" cy="4034672"/>
          </a:xfrm>
          <a:prstGeom prst="rect">
            <a:avLst/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00560" y="3675121"/>
            <a:ext cx="623411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b="1" dirty="0">
                <a:solidFill>
                  <a:srgbClr val="F7AF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Sharing-bicycle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36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共享单车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4271645" y="961327"/>
            <a:ext cx="4206240" cy="4255008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85188" y="4779575"/>
            <a:ext cx="3318235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第十一小组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黎文彬 宋羽珩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218463" y="1821892"/>
            <a:ext cx="47039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</a:t>
            </a:r>
          </a:p>
          <a:p>
            <a:pPr algn="ctr"/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Listening</a:t>
            </a:r>
            <a:r>
              <a:rPr lang="zh-CN" altLang="en-US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151381545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系统简介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" name="组合 3"/>
          <p:cNvGrpSpPr/>
          <p:nvPr/>
        </p:nvGrpSpPr>
        <p:grpSpPr>
          <a:xfrm>
            <a:off x="1889074" y="1551364"/>
            <a:ext cx="8148320" cy="4356049"/>
            <a:chOff x="2795523" y="2060653"/>
            <a:chExt cx="8148320" cy="4356049"/>
          </a:xfrm>
        </p:grpSpPr>
        <p:sp>
          <p:nvSpPr>
            <p:cNvPr id="3" name="矩形 2"/>
            <p:cNvSpPr/>
            <p:nvPr/>
          </p:nvSpPr>
          <p:spPr bwMode="auto">
            <a:xfrm>
              <a:off x="2795523" y="2320385"/>
              <a:ext cx="8148320" cy="409631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92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0252" name="文本框 19"/>
            <p:cNvSpPr txBox="1">
              <a:spLocks noChangeArrowheads="1"/>
            </p:cNvSpPr>
            <p:nvPr/>
          </p:nvSpPr>
          <p:spPr bwMode="auto">
            <a:xfrm>
              <a:off x="3206137" y="2797564"/>
              <a:ext cx="7031553" cy="3416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 b="1" spc="3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Sharing-bicycle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系统通过分析用户与共享单车的</a:t>
              </a:r>
              <a:r>
                <a:rPr lang="en-US" altLang="zh-CN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GPS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数据，实现</a:t>
              </a:r>
              <a:r>
                <a:rPr lang="zh-CN" altLang="en-US" sz="2400" b="1" spc="3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区域解锁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；并且通过</a:t>
              </a:r>
              <a:r>
                <a:rPr lang="zh-CN" altLang="en-US" sz="2400" b="1" spc="3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短期预约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机制，方便了用户短期离开时的继续用车问题，并且具有用户相关</a:t>
              </a:r>
              <a:r>
                <a:rPr lang="zh-CN" altLang="en-US" sz="2400" b="1" spc="3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信息管理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功能。本系统采用</a:t>
              </a:r>
              <a:r>
                <a:rPr lang="en-US" altLang="zh-CN" sz="2400" b="1" spc="3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C\S</a:t>
              </a:r>
              <a:r>
                <a:rPr lang="zh-CN" altLang="en-US" sz="2400" b="1" spc="3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架构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，并使用</a:t>
              </a:r>
              <a:r>
                <a:rPr lang="zh-CN" altLang="en-US" sz="2400" b="1" spc="3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数据库</a:t>
              </a:r>
              <a:r>
                <a:rPr lang="zh-CN" altLang="en-US" sz="2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进行持久化存储。</a:t>
              </a:r>
              <a:endParaRPr lang="en-US" altLang="zh-CN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 bwMode="auto">
            <a:xfrm>
              <a:off x="2795523" y="2060653"/>
              <a:ext cx="1330960" cy="12731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455297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4498588" y="2864617"/>
            <a:ext cx="5013612" cy="92333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934053" y="2725314"/>
            <a:ext cx="17441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468013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7534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4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7" y="425450"/>
            <a:ext cx="58043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/E-R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1" name="直接连接符 40"/>
          <p:cNvCxnSpPr>
            <a:cxnSpLocks/>
            <a:endCxn id="64" idx="1"/>
          </p:cNvCxnSpPr>
          <p:nvPr/>
        </p:nvCxnSpPr>
        <p:spPr bwMode="auto">
          <a:xfrm flipV="1">
            <a:off x="4808960" y="5258620"/>
            <a:ext cx="97931" cy="2053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6" name="矩形 155"/>
          <p:cNvSpPr/>
          <p:nvPr/>
        </p:nvSpPr>
        <p:spPr bwMode="auto">
          <a:xfrm>
            <a:off x="-202223" y="1305031"/>
            <a:ext cx="12529038" cy="526282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1277034" y="1304733"/>
            <a:ext cx="1168557" cy="3178489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7317" y="1304733"/>
            <a:ext cx="6483145" cy="525950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 bwMode="auto">
          <a:xfrm>
            <a:off x="2445591" y="1304733"/>
            <a:ext cx="2256911" cy="31784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45219" y="2633042"/>
            <a:ext cx="814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实体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453438" y="1557308"/>
            <a:ext cx="2239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Cycling record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484951" y="2114577"/>
            <a:ext cx="2239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bicycle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424267" y="2675553"/>
            <a:ext cx="2239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Credit record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398642" y="3229010"/>
            <a:ext cx="2239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wallet record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406231" y="3723543"/>
            <a:ext cx="2239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 bwMode="auto">
          <a:xfrm>
            <a:off x="1277034" y="4476823"/>
            <a:ext cx="1168557" cy="20874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1" name="矩形 30"/>
          <p:cNvSpPr/>
          <p:nvPr/>
        </p:nvSpPr>
        <p:spPr bwMode="auto">
          <a:xfrm>
            <a:off x="2433179" y="4480630"/>
            <a:ext cx="2256911" cy="2090793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14013" y="5317784"/>
            <a:ext cx="814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关系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406231" y="4743545"/>
            <a:ext cx="2239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Manage trip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398642" y="5161880"/>
            <a:ext cx="2239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406231" y="5591146"/>
            <a:ext cx="2239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Manage wallet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445591" y="6022083"/>
            <a:ext cx="2239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Manage credit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586712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7534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4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7" y="425450"/>
            <a:ext cx="662333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1" name="直接连接符 40"/>
          <p:cNvCxnSpPr>
            <a:cxnSpLocks/>
            <a:endCxn id="64" idx="1"/>
          </p:cNvCxnSpPr>
          <p:nvPr/>
        </p:nvCxnSpPr>
        <p:spPr bwMode="auto">
          <a:xfrm flipV="1">
            <a:off x="4808960" y="5258620"/>
            <a:ext cx="97931" cy="2053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6" name="矩形 155"/>
          <p:cNvSpPr/>
          <p:nvPr/>
        </p:nvSpPr>
        <p:spPr bwMode="auto">
          <a:xfrm>
            <a:off x="-202223" y="1305031"/>
            <a:ext cx="12529038" cy="526282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6714" y="1286005"/>
            <a:ext cx="10046040" cy="528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72357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7534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4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7" y="425450"/>
            <a:ext cx="525571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功能分析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1" name="直接连接符 40"/>
          <p:cNvCxnSpPr>
            <a:cxnSpLocks/>
            <a:endCxn id="64" idx="1"/>
          </p:cNvCxnSpPr>
          <p:nvPr/>
        </p:nvCxnSpPr>
        <p:spPr bwMode="auto">
          <a:xfrm flipV="1">
            <a:off x="4808960" y="5258620"/>
            <a:ext cx="97931" cy="2053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6" name="矩形 155"/>
          <p:cNvSpPr/>
          <p:nvPr/>
        </p:nvSpPr>
        <p:spPr bwMode="auto">
          <a:xfrm>
            <a:off x="-202223" y="1305031"/>
            <a:ext cx="12529038" cy="526282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4959" y="1304733"/>
            <a:ext cx="5900530" cy="52063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58837" y="3199324"/>
            <a:ext cx="3838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一共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个用例 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actors</a:t>
            </a:r>
            <a:endParaRPr lang="zh-CN" altLang="en-US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>
            <a:cxnSpLocks/>
          </p:cNvCxnSpPr>
          <p:nvPr/>
        </p:nvCxnSpPr>
        <p:spPr bwMode="auto">
          <a:xfrm>
            <a:off x="548941" y="3729389"/>
            <a:ext cx="446289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65168980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7534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4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7" y="425450"/>
            <a:ext cx="525571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需求分析和建模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功能分析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序列图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1" name="直接连接符 40"/>
          <p:cNvCxnSpPr>
            <a:cxnSpLocks/>
            <a:endCxn id="64" idx="1"/>
          </p:cNvCxnSpPr>
          <p:nvPr/>
        </p:nvCxnSpPr>
        <p:spPr bwMode="auto">
          <a:xfrm flipV="1">
            <a:off x="4808960" y="5258620"/>
            <a:ext cx="97931" cy="2053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6" name="矩形 155"/>
          <p:cNvSpPr/>
          <p:nvPr/>
        </p:nvSpPr>
        <p:spPr bwMode="auto">
          <a:xfrm>
            <a:off x="-202223" y="1305031"/>
            <a:ext cx="12529038" cy="526282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58837" y="1406170"/>
            <a:ext cx="7446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本项目有</a:t>
            </a: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个序列图，并且每一个</a:t>
            </a: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序列图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都对应着一个</a:t>
            </a: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协作图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335" y="2184612"/>
            <a:ext cx="5776367" cy="409448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260300" y="5989458"/>
            <a:ext cx="3577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序列图</a:t>
            </a:r>
          </a:p>
        </p:txBody>
      </p:sp>
      <p:cxnSp>
        <p:nvCxnSpPr>
          <p:cNvPr id="6" name="直接连接符 5"/>
          <p:cNvCxnSpPr>
            <a:cxnSpLocks/>
          </p:cNvCxnSpPr>
          <p:nvPr/>
        </p:nvCxnSpPr>
        <p:spPr bwMode="auto">
          <a:xfrm>
            <a:off x="6175899" y="2392154"/>
            <a:ext cx="0" cy="398474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文本框 30"/>
          <p:cNvSpPr txBox="1"/>
          <p:nvPr/>
        </p:nvSpPr>
        <p:spPr>
          <a:xfrm>
            <a:off x="8196127" y="5884932"/>
            <a:ext cx="3577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协作图</a:t>
            </a: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6041" y="2392154"/>
            <a:ext cx="5812263" cy="36168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76322" y="1829280"/>
            <a:ext cx="3577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以下以</a:t>
            </a: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为例</a:t>
            </a:r>
          </a:p>
        </p:txBody>
      </p:sp>
    </p:spTree>
    <p:extLst>
      <p:ext uri="{BB962C8B-B14F-4D97-AF65-F5344CB8AC3E}">
        <p14:creationId xmlns:p14="http://schemas.microsoft.com/office/powerpoint/2010/main" val="293911492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sz="18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bg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rtlCol="0">
        <a:spAutoFit/>
      </a:bodyPr>
      <a:lstStyle>
        <a:defPPr algn="ctr">
          <a:defRPr dirty="0" err="1" smtClean="0">
            <a:solidFill>
              <a:schemeClr val="bg2">
                <a:lumMod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1088</TotalTime>
  <Pages>0</Pages>
  <Words>651</Words>
  <Characters>0</Characters>
  <Application>Microsoft Office PowerPoint</Application>
  <DocSecurity>0</DocSecurity>
  <PresentationFormat>宽屏</PresentationFormat>
  <Lines>0</Lines>
  <Paragraphs>147</Paragraphs>
  <Slides>33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1" baseType="lpstr">
      <vt:lpstr>Roboto Regular</vt:lpstr>
      <vt:lpstr>等线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>china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黎文彬</cp:lastModifiedBy>
  <cp:revision>148</cp:revision>
  <dcterms:created xsi:type="dcterms:W3CDTF">2015-05-15T10:48:06Z</dcterms:created>
  <dcterms:modified xsi:type="dcterms:W3CDTF">2017-04-26T07:11:19Z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